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89" r:id="rId4"/>
    <p:sldId id="291" r:id="rId5"/>
    <p:sldId id="322" r:id="rId6"/>
    <p:sldId id="326" r:id="rId7"/>
    <p:sldId id="290" r:id="rId8"/>
    <p:sldId id="293" r:id="rId9"/>
    <p:sldId id="323" r:id="rId10"/>
    <p:sldId id="324" r:id="rId11"/>
    <p:sldId id="325" r:id="rId12"/>
    <p:sldId id="257" r:id="rId13"/>
    <p:sldId id="268" r:id="rId14"/>
    <p:sldId id="269" r:id="rId15"/>
    <p:sldId id="303" r:id="rId16"/>
    <p:sldId id="260" r:id="rId17"/>
    <p:sldId id="294" r:id="rId18"/>
    <p:sldId id="298" r:id="rId19"/>
    <p:sldId id="299" r:id="rId20"/>
    <p:sldId id="300" r:id="rId21"/>
    <p:sldId id="301" r:id="rId22"/>
    <p:sldId id="309" r:id="rId23"/>
    <p:sldId id="310" r:id="rId24"/>
    <p:sldId id="313" r:id="rId25"/>
    <p:sldId id="312" r:id="rId26"/>
    <p:sldId id="311" r:id="rId27"/>
    <p:sldId id="306" r:id="rId28"/>
    <p:sldId id="302" r:id="rId29"/>
    <p:sldId id="278" r:id="rId30"/>
    <p:sldId id="277" r:id="rId31"/>
    <p:sldId id="307" r:id="rId32"/>
    <p:sldId id="315" r:id="rId33"/>
    <p:sldId id="308" r:id="rId34"/>
    <p:sldId id="316" r:id="rId35"/>
    <p:sldId id="317" r:id="rId36"/>
    <p:sldId id="318" r:id="rId37"/>
    <p:sldId id="321" r:id="rId38"/>
    <p:sldId id="26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B04"/>
    <a:srgbClr val="404040"/>
    <a:srgbClr val="008DD2"/>
    <a:srgbClr val="FFC000"/>
    <a:srgbClr val="FFFFFF"/>
    <a:srgbClr val="DFDFDF"/>
    <a:srgbClr val="3F3F3F"/>
    <a:srgbClr val="3B59FF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944" autoAdjust="0"/>
  </p:normalViewPr>
  <p:slideViewPr>
    <p:cSldViewPr snapToGrid="0" showGuides="1">
      <p:cViewPr varScale="1">
        <p:scale>
          <a:sx n="59" d="100"/>
          <a:sy n="59" d="100"/>
        </p:scale>
        <p:origin x="102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명호" userId="ad95b425acd8e0a0" providerId="LiveId" clId="{D9FE5E7F-2B32-46A5-BAD0-60A2335FB484}"/>
    <pc:docChg chg="modSld">
      <pc:chgData name="이 명호" userId="ad95b425acd8e0a0" providerId="LiveId" clId="{D9FE5E7F-2B32-46A5-BAD0-60A2335FB484}" dt="2019-01-06T05:06:06.891" v="2" actId="20577"/>
      <pc:docMkLst>
        <pc:docMk/>
      </pc:docMkLst>
      <pc:sldChg chg="modNotesTx">
        <pc:chgData name="이 명호" userId="ad95b425acd8e0a0" providerId="LiveId" clId="{D9FE5E7F-2B32-46A5-BAD0-60A2335FB484}" dt="2019-01-06T05:06:06.891" v="2" actId="20577"/>
        <pc:sldMkLst>
          <pc:docMk/>
          <pc:sldMk cId="2258333817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26B6A-6E80-48C0-8060-3176636CDDF0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FC6D6-1823-440A-831A-C7A45644E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4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9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5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1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5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90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54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1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26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27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73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4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53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41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93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38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81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4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50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497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13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97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70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92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5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37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62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26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82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97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74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1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0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5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35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6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8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4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4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1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9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4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9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9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E93A7-62A6-46BA-BE52-62028FE269C1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1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89064" y="2306855"/>
            <a:ext cx="8813872" cy="2258048"/>
            <a:chOff x="1764631" y="2017295"/>
            <a:chExt cx="8813872" cy="2258048"/>
          </a:xfrm>
        </p:grpSpPr>
        <p:sp>
          <p:nvSpPr>
            <p:cNvPr id="6" name="TextBox 5"/>
            <p:cNvSpPr txBox="1"/>
            <p:nvPr/>
          </p:nvSpPr>
          <p:spPr>
            <a:xfrm>
              <a:off x="3192379" y="2151685"/>
              <a:ext cx="6013056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Python</a:t>
              </a:r>
              <a:r>
                <a:rPr lang="ko-KR" altLang="en-US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활용한 </a:t>
              </a:r>
              <a:endParaRPr lang="en-US" altLang="ko-KR" sz="6600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</a:t>
              </a:r>
              <a:r>
                <a:rPr lang="ko-KR" altLang="en-US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 </a:t>
              </a:r>
              <a:r>
                <a:rPr lang="ko-KR" altLang="en-US" sz="6600" dirty="0" err="1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크롤링</a:t>
              </a:r>
              <a:endParaRPr lang="ko-KR" altLang="en-US" sz="6600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431" y="3525253"/>
              <a:ext cx="2793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Crawling</a:t>
              </a:r>
              <a:endParaRPr lang="ko-KR" altLang="en-US" sz="3600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631" y="2017295"/>
              <a:ext cx="1427748" cy="142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0512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112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반정형 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7073" y="197334"/>
            <a:ext cx="2842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(Semi-Structured Data)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F3D404-0BE3-47ED-AD5D-893CA412DF8B}"/>
              </a:ext>
            </a:extLst>
          </p:cNvPr>
          <p:cNvSpPr/>
          <p:nvPr/>
        </p:nvSpPr>
        <p:spPr>
          <a:xfrm>
            <a:off x="-23292" y="566484"/>
            <a:ext cx="701128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7A8225-D086-4D5B-B5B5-7C73652435BE}"/>
              </a:ext>
            </a:extLst>
          </p:cNvPr>
          <p:cNvSpPr txBox="1"/>
          <p:nvPr/>
        </p:nvSpPr>
        <p:spPr>
          <a:xfrm>
            <a:off x="1138990" y="946259"/>
            <a:ext cx="991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연산이 불가능한 데이터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XML. HTML, JSON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5DF879-F03F-4432-B44A-36A52191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92" y="2195182"/>
            <a:ext cx="10449217" cy="38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610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112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비정형 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7073" y="197334"/>
            <a:ext cx="2473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(Unstructured Data)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F3D404-0BE3-47ED-AD5D-893CA412DF8B}"/>
              </a:ext>
            </a:extLst>
          </p:cNvPr>
          <p:cNvSpPr/>
          <p:nvPr/>
        </p:nvSpPr>
        <p:spPr>
          <a:xfrm>
            <a:off x="-23292" y="566484"/>
            <a:ext cx="701128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7A8225-D086-4D5B-B5B5-7C73652435BE}"/>
              </a:ext>
            </a:extLst>
          </p:cNvPr>
          <p:cNvSpPr txBox="1"/>
          <p:nvPr/>
        </p:nvSpPr>
        <p:spPr>
          <a:xfrm>
            <a:off x="1138990" y="946259"/>
            <a:ext cx="991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형태가 없으며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연산도 불가능한 데이터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SNS,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등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A5DBD-9B24-4430-ACE7-2C065D1A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780" r="94761">
                        <a14:foregroundMark x1="20647" y1="50800" x2="20647" y2="50800"/>
                        <a14:foregroundMark x1="7704" y1="32400" x2="7704" y2="32400"/>
                        <a14:foregroundMark x1="13251" y1="37200" x2="13251" y2="37200"/>
                        <a14:foregroundMark x1="7396" y1="42400" x2="7396" y2="42400"/>
                        <a14:foregroundMark x1="6780" y1="75600" x2="6780" y2="75600"/>
                        <a14:foregroundMark x1="48998" y1="14800" x2="48998" y2="14800"/>
                        <a14:foregroundMark x1="45763" y1="14800" x2="45763" y2="14800"/>
                        <a14:foregroundMark x1="46841" y1="25200" x2="46841" y2="25200"/>
                        <a14:foregroundMark x1="46533" y1="30400" x2="46533" y2="30400"/>
                        <a14:foregroundMark x1="50231" y1="39600" x2="50231" y2="39600"/>
                        <a14:foregroundMark x1="56240" y1="27600" x2="56240" y2="27600"/>
                        <a14:foregroundMark x1="56240" y1="27600" x2="56240" y2="27600"/>
                        <a14:foregroundMark x1="56240" y1="27600" x2="56240" y2="27600"/>
                        <a14:foregroundMark x1="56240" y1="27600" x2="56240" y2="27600"/>
                        <a14:foregroundMark x1="56240" y1="27600" x2="56240" y2="27600"/>
                        <a14:foregroundMark x1="74268" y1="41600" x2="74268" y2="41600"/>
                        <a14:foregroundMark x1="75655" y1="41200" x2="75655" y2="41200"/>
                        <a14:foregroundMark x1="74114" y1="28800" x2="74114" y2="38000"/>
                        <a14:foregroundMark x1="74114" y1="39600" x2="76271" y2="54400"/>
                        <a14:foregroundMark x1="76271" y1="54400" x2="77658" y2="56000"/>
                        <a14:foregroundMark x1="75039" y1="59600" x2="72727" y2="46000"/>
                        <a14:foregroundMark x1="72727" y1="46000" x2="72727" y2="42800"/>
                        <a14:foregroundMark x1="72727" y1="42400" x2="72573" y2="27600"/>
                        <a14:foregroundMark x1="72573" y1="27600" x2="74268" y2="25600"/>
                        <a14:foregroundMark x1="74268" y1="24800" x2="83205" y2="20800"/>
                        <a14:foregroundMark x1="83975" y1="20800" x2="88906" y2="28000"/>
                        <a14:foregroundMark x1="88906" y1="28000" x2="91371" y2="41200"/>
                        <a14:foregroundMark x1="91371" y1="41200" x2="91371" y2="41200"/>
                        <a14:foregroundMark x1="90755" y1="42800" x2="83821" y2="54000"/>
                        <a14:foregroundMark x1="83821" y1="54000" x2="81048" y2="52400"/>
                        <a14:foregroundMark x1="80586" y1="45200" x2="84129" y2="44800"/>
                        <a14:foregroundMark x1="82897" y1="44000" x2="79045" y2="40400"/>
                        <a14:foregroundMark x1="80277" y1="38400" x2="83667" y2="38800"/>
                        <a14:foregroundMark x1="84284" y1="38800" x2="77042" y2="32400"/>
                        <a14:foregroundMark x1="78428" y1="34000" x2="80277" y2="36400"/>
                        <a14:foregroundMark x1="94761" y1="54400" x2="94453" y2="32400"/>
                        <a14:foregroundMark x1="83205" y1="26800" x2="80431" y2="46400"/>
                        <a14:foregroundMark x1="80431" y1="46400" x2="74884" y2="54800"/>
                        <a14:foregroundMark x1="74884" y1="54800" x2="74268" y2="54800"/>
                        <a14:foregroundMark x1="61633" y1="25600" x2="61017" y2="24000"/>
                        <a14:foregroundMark x1="61633" y1="32901" x2="61633" y2="54400"/>
                        <a14:foregroundMark x1="61633" y1="28400" x2="61633" y2="32765"/>
                        <a14:foregroundMark x1="61941" y1="55200" x2="58706" y2="67200"/>
                        <a14:foregroundMark x1="58706" y1="67200" x2="48382" y2="70000"/>
                        <a14:foregroundMark x1="48382" y1="70000" x2="42989" y2="67200"/>
                        <a14:foregroundMark x1="42989" y1="67200" x2="40678" y2="58800"/>
                        <a14:foregroundMark x1="48536" y1="28800" x2="56703" y2="26000"/>
                        <a14:foregroundMark x1="57319" y1="29200" x2="57627" y2="49600"/>
                        <a14:foregroundMark x1="27273" y1="31600" x2="24961" y2="65200"/>
                        <a14:foregroundMark x1="24961" y1="65200" x2="23248" y2="72367"/>
                        <a14:foregroundMark x1="21290" y1="74729" x2="20801" y2="73600"/>
                        <a14:foregroundMark x1="21880" y1="64400" x2="20647" y2="50800"/>
                        <a14:foregroundMark x1="20647" y1="50800" x2="20801" y2="48800"/>
                        <a14:foregroundMark x1="34669" y1="25200" x2="34669" y2="25200"/>
                        <a14:backgroundMark x1="62712" y1="25600" x2="62712" y2="25600"/>
                        <a14:backgroundMark x1="62712" y1="26800" x2="63945" y2="24800"/>
                        <a14:backgroundMark x1="63328" y1="23600" x2="63482" y2="24400"/>
                        <a14:backgroundMark x1="24961" y1="79200" x2="22496" y2="78000"/>
                        <a14:backgroundMark x1="22034" y1="80000" x2="23112" y2="76800"/>
                        <a14:backgroundMark x1="23267" y1="78400" x2="22034" y2="7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7754" y="2195182"/>
            <a:ext cx="9179429" cy="35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431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937375"/>
            <a:ext cx="4817446" cy="3360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-1775" y="7620"/>
            <a:ext cx="3995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수집은 어디서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33" y="833620"/>
            <a:ext cx="3781000" cy="3373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10" y="1494072"/>
            <a:ext cx="3752723" cy="356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21340" y="5275296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하루에 수십억 페이지 생성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1" y="566484"/>
            <a:ext cx="3819243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32857" y="1756229"/>
            <a:ext cx="2188587" cy="370114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07413" y="3458636"/>
            <a:ext cx="3731120" cy="962309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02899" y="3671494"/>
            <a:ext cx="3640015" cy="535134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67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38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38537" y="197152"/>
            <a:ext cx="165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Crawling)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8527" y="4587816"/>
            <a:ext cx="9649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내용을 그대로 가져와서 필요한 데이터를 추출해 내는 행위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수집한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이동하며 범위를 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넓혀감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58" y="1446458"/>
            <a:ext cx="2841825" cy="21906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00858" y="2099096"/>
            <a:ext cx="167640" cy="989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219" y="647575"/>
            <a:ext cx="2841825" cy="21879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444" y="2120240"/>
            <a:ext cx="2580968" cy="19915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859723" y="1100812"/>
            <a:ext cx="484462" cy="1285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1" idx="3"/>
            <a:endCxn id="14" idx="1"/>
          </p:cNvCxnSpPr>
          <p:nvPr/>
        </p:nvCxnSpPr>
        <p:spPr>
          <a:xfrm flipV="1">
            <a:off x="7068498" y="1165077"/>
            <a:ext cx="791225" cy="98348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4" idx="2"/>
          </p:cNvCxnSpPr>
          <p:nvPr/>
        </p:nvCxnSpPr>
        <p:spPr>
          <a:xfrm>
            <a:off x="8101954" y="1229342"/>
            <a:ext cx="658863" cy="760186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791" y="566484"/>
            <a:ext cx="3303526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7" y="1083919"/>
            <a:ext cx="3199307" cy="3199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49" y="3099562"/>
            <a:ext cx="854537" cy="7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42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1667E-6 2.22222E-6 L -5.41667E-6 2.22222E-6 C -0.00261 -0.00254 -0.00495 -0.00532 -0.00756 -0.00764 C -0.00951 -0.00926 -0.0112 -0.00903 -0.01342 -0.01041 C -0.01459 -0.01134 -0.0155 -0.01273 -0.01667 -0.01342 C -0.0181 -0.01435 -0.01954 -0.01435 -0.02084 -0.01504 C -0.02514 -0.0169 -0.02227 -0.01713 -0.02839 -0.01782 C -0.03555 -0.01875 -0.04284 -0.01898 -0.05001 -0.01944 C -0.05534 -0.02245 -0.05144 -0.0206 -0.06094 -0.02245 L -0.06837 -0.02384 C -0.06784 -0.02523 -0.0668 -0.02639 -0.06667 -0.02824 C -0.06628 -0.03565 -0.06824 -0.04074 -0.06928 -0.04745 C -0.06954 -0.04953 -0.0698 -0.05139 -0.07006 -0.05347 C -0.07032 -0.05602 -0.07058 -0.05833 -0.07084 -0.06088 C -0.07162 -0.0662 -0.0724 -0.0669 -0.07344 -0.07268 C -0.07409 -0.07662 -0.07449 -0.08055 -0.07501 -0.08449 C -0.0754 -0.08657 -0.07566 -0.08842 -0.07592 -0.09051 C -0.07696 -0.1 -0.07644 -0.09537 -0.07761 -0.10393 C -0.07761 -0.10416 -0.07839 -0.12153 -0.07917 -0.12453 C -0.08008 -0.12778 -0.08087 -0.13148 -0.08256 -0.13356 L -0.08503 -0.13634 C -0.08594 -0.13866 -0.08751 -0.14236 -0.08751 -0.14537 C -0.08751 -0.14699 -0.08699 -0.14838 -0.08672 -0.14977 C -0.08282 -0.1493 -0.07891 -0.14907 -0.07501 -0.14838 C -0.07396 -0.14815 -0.07292 -0.14722 -0.07175 -0.14676 C -0.06797 -0.1456 -0.06615 -0.14537 -0.06251 -0.14375 C -0.06172 -0.14352 -0.06094 -0.14282 -0.06003 -0.14236 C -0.05873 -0.14166 -0.0573 -0.14143 -0.05587 -0.14097 C -0.05482 -0.14051 -0.05365 -0.13981 -0.05261 -0.13935 C -0.05222 -0.13912 -0.04844 -0.13403 -0.04753 -0.13495 C -0.04649 -0.13611 -0.04649 -0.13889 -0.04584 -0.14097 C -0.04415 -0.14629 -0.04454 -0.14491 -0.04167 -0.14838 C -0.0405 -0.15162 -0.03946 -0.15486 -0.03751 -0.15717 C -0.03685 -0.1581 -0.03594 -0.1581 -0.03503 -0.15856 C -0.03334 -0.16157 -0.03139 -0.16412 -0.03008 -0.16759 C -0.02527 -0.18032 -0.031 -0.16412 -0.02761 -0.17639 C -0.02709 -0.17801 -0.02644 -0.1794 -0.02592 -0.18078 C -0.02305 -0.17986 -0.0211 -0.1794 -0.01837 -0.17801 C -0.01758 -0.17754 -0.01667 -0.17708 -0.01589 -0.17639 C -0.01498 -0.17569 -0.01433 -0.1743 -0.01342 -0.17338 C -0.01199 -0.17222 -0.00886 -0.17129 -0.00756 -0.1706 C -0.00587 -0.16967 -0.00417 -0.16852 -0.00261 -0.16759 C -0.0017 -0.16713 -0.00079 -0.1669 -5.41667E-6 -0.16597 C 0.00104 -0.16504 0.00208 -0.16366 0.00325 -0.16319 C 0.00624 -0.16203 0.00937 -0.16203 0.01249 -0.16157 C 0.01275 -0.15972 0.01275 -0.15764 0.01328 -0.15578 C 0.01835 -0.13773 0.01406 -0.15903 0.01666 -0.14537 C 0.01705 -0.13912 0.01705 -0.13565 0.01822 -0.13055 C 0.01874 -0.12847 0.0194 -0.12662 0.01992 -0.12453 C 0.02031 -0.12315 0.02044 -0.12153 0.02083 -0.12014 C 0.02122 -0.11805 0.022 -0.1162 0.02239 -0.11412 C 0.02317 -0.11041 0.02343 -0.10625 0.02408 -0.10231 C 0.02434 -0.10092 0.02434 -0.09907 0.02499 -0.09791 C 0.02551 -0.09653 0.02656 -0.09583 0.02747 -0.09491 C 0.02851 -0.09398 0.03242 -0.09236 0.03333 -0.0919 C 0.03762 -0.09051 0.04036 -0.09004 0.04492 -0.08912 C 0.05025 -0.08773 0.05065 -0.0875 0.05572 -0.08611 L 0.06002 -0.0831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크롤러란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9800" y="197152"/>
            <a:ext cx="1597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Crawler)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3762" y="3875431"/>
            <a:ext cx="71112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인터넷에 있는 웹 페이지로 이동해서 데이터를 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수집하는 프로그램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1680" y="1950844"/>
            <a:ext cx="335540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7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</a:t>
            </a:r>
            <a:endParaRPr lang="en-US" altLang="ko-KR" sz="7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Crawler)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6385" y="566484"/>
            <a:ext cx="368563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3381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크롤러란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9800" y="197152"/>
            <a:ext cx="1597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Crawler)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815840" y="2828835"/>
            <a:ext cx="2580640" cy="112340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15092" y="2882959"/>
            <a:ext cx="2175596" cy="1007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6385" y="566484"/>
            <a:ext cx="368563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8626" y="1326169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스크래퍼</a:t>
            </a:r>
            <a:endParaRPr lang="en-US" altLang="ko-KR" sz="1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29564" y="1203059"/>
            <a:ext cx="2160472" cy="94049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129564" y="4622108"/>
            <a:ext cx="2160472" cy="940498"/>
            <a:chOff x="1129564" y="4622108"/>
            <a:chExt cx="2160472" cy="940498"/>
          </a:xfrm>
        </p:grpSpPr>
        <p:sp>
          <p:nvSpPr>
            <p:cNvPr id="13" name="TextBox 12"/>
            <p:cNvSpPr txBox="1"/>
            <p:nvPr/>
          </p:nvSpPr>
          <p:spPr>
            <a:xfrm>
              <a:off x="1926200" y="4738414"/>
              <a:ext cx="5806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봇</a:t>
              </a:r>
              <a:endParaRPr lang="en-US" altLang="ko-KR" sz="1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129564" y="4622108"/>
              <a:ext cx="2160472" cy="94049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778435" y="4622108"/>
            <a:ext cx="2160472" cy="940498"/>
            <a:chOff x="8778435" y="4622108"/>
            <a:chExt cx="2160472" cy="940498"/>
          </a:xfrm>
        </p:grpSpPr>
        <p:sp>
          <p:nvSpPr>
            <p:cNvPr id="12" name="TextBox 11"/>
            <p:cNvSpPr txBox="1"/>
            <p:nvPr/>
          </p:nvSpPr>
          <p:spPr>
            <a:xfrm>
              <a:off x="8951211" y="4738414"/>
              <a:ext cx="18149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스파이더</a:t>
              </a:r>
              <a:endParaRPr lang="en-US" altLang="ko-KR" sz="1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778435" y="4622108"/>
              <a:ext cx="2160472" cy="94049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778435" y="1203059"/>
            <a:ext cx="2160472" cy="954107"/>
            <a:chOff x="8778435" y="1203059"/>
            <a:chExt cx="2160472" cy="954107"/>
          </a:xfrm>
        </p:grpSpPr>
        <p:sp>
          <p:nvSpPr>
            <p:cNvPr id="11" name="TextBox 10"/>
            <p:cNvSpPr txBox="1"/>
            <p:nvPr/>
          </p:nvSpPr>
          <p:spPr>
            <a:xfrm>
              <a:off x="9198525" y="1203059"/>
              <a:ext cx="13404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지능 </a:t>
              </a:r>
              <a:endPara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에이전트</a:t>
              </a:r>
              <a:endParaRPr lang="en-US" altLang="ko-KR" sz="105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778435" y="1203059"/>
              <a:ext cx="2160472" cy="94049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꺾인 연결선 31"/>
          <p:cNvCxnSpPr>
            <a:stCxn id="4" idx="0"/>
            <a:endCxn id="14" idx="3"/>
          </p:cNvCxnSpPr>
          <p:nvPr/>
        </p:nvCxnSpPr>
        <p:spPr>
          <a:xfrm rot="16200000" flipV="1">
            <a:off x="4120335" y="843010"/>
            <a:ext cx="1155527" cy="2816124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" idx="1"/>
            <a:endCxn id="15" idx="0"/>
          </p:cNvCxnSpPr>
          <p:nvPr/>
        </p:nvCxnSpPr>
        <p:spPr>
          <a:xfrm rot="10800000" flipV="1">
            <a:off x="2209800" y="3390538"/>
            <a:ext cx="2606040" cy="1231570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4" idx="2"/>
            <a:endCxn id="16" idx="1"/>
          </p:cNvCxnSpPr>
          <p:nvPr/>
        </p:nvCxnSpPr>
        <p:spPr>
          <a:xfrm rot="16200000" flipH="1">
            <a:off x="6872239" y="3186160"/>
            <a:ext cx="1140117" cy="2672275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4" idx="3"/>
            <a:endCxn id="17" idx="2"/>
          </p:cNvCxnSpPr>
          <p:nvPr/>
        </p:nvCxnSpPr>
        <p:spPr>
          <a:xfrm flipV="1">
            <a:off x="7396480" y="2143557"/>
            <a:ext cx="2462191" cy="1246981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990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6" presetClass="emp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9" y="3863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크롤링의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용도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1260" y="566484"/>
            <a:ext cx="289814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58228" y="4646843"/>
            <a:ext cx="2005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검색엔진</a:t>
            </a:r>
            <a:endParaRPr lang="en-US" altLang="ko-KR" sz="4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2092" y="4646843"/>
            <a:ext cx="3621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  <a:endParaRPr lang="en-US" altLang="ko-KR" sz="4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489" y="1556676"/>
            <a:ext cx="3120708" cy="2864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3" name="그룹 32"/>
          <p:cNvGrpSpPr/>
          <p:nvPr/>
        </p:nvGrpSpPr>
        <p:grpSpPr>
          <a:xfrm>
            <a:off x="1657368" y="1672605"/>
            <a:ext cx="3099954" cy="2544685"/>
            <a:chOff x="1657368" y="1672605"/>
            <a:chExt cx="3099954" cy="25446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21" y="2004967"/>
              <a:ext cx="665837" cy="68911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742" y="3398873"/>
              <a:ext cx="802679" cy="818417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368" y="1672605"/>
              <a:ext cx="1316136" cy="131613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728" y="2937100"/>
              <a:ext cx="926594" cy="92354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7978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97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위해 알아둘 것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81471" y="2072598"/>
            <a:ext cx="7643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어떤 </a:t>
            </a:r>
            <a:r>
              <a:rPr lang="ko-KR" altLang="en-US" sz="4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되어 있는가 </a:t>
            </a:r>
            <a:endParaRPr lang="en-US" altLang="ko-KR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4867" y="3693160"/>
            <a:ext cx="7637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데이터를 추출할 것인가</a:t>
            </a:r>
            <a:endParaRPr lang="en-US" altLang="ko-KR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014" y="566484"/>
            <a:ext cx="4667497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44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34951" y="4468825"/>
            <a:ext cx="134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5028" y="4468825"/>
            <a:ext cx="16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1769" y="1931766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0968" y="4165600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853347" y="3076905"/>
            <a:ext cx="2525947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4846905" y="3647440"/>
            <a:ext cx="2498190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19" y="2578098"/>
            <a:ext cx="1823940" cy="158378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89" y="2578097"/>
            <a:ext cx="1979734" cy="158378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957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91370" y="1767005"/>
            <a:ext cx="2226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 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526" y="3105834"/>
            <a:ext cx="1017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http://192.168.0.14:9000/WebProject?msg=Hello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367" y="3898107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문서를</a:t>
            </a:r>
            <a:endParaRPr lang="en-US" altLang="ko-KR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교환하기 위한</a:t>
            </a:r>
            <a:endParaRPr lang="en-US" altLang="ko-KR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560320" y="3752165"/>
            <a:ext cx="2418080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82080" y="3752165"/>
            <a:ext cx="2397760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103360" y="3752165"/>
            <a:ext cx="1879600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5713" y="389810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또는 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endParaRPr lang="ko-KR" altLang="en-US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5403" y="3898107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경로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44892" y="3898107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쿼리스트링</a:t>
            </a:r>
            <a:endParaRPr lang="ko-KR" altLang="en-US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181939" y="3752165"/>
            <a:ext cx="1024138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3141" y="3898107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포트번호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037846" y="3752165"/>
            <a:ext cx="984176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72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7820" y="704834"/>
            <a:ext cx="2156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550669" y="1836967"/>
            <a:ext cx="9105900" cy="37338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2161674"/>
            <a:ext cx="651310" cy="651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3315819"/>
            <a:ext cx="651310" cy="6513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4466322"/>
            <a:ext cx="651310" cy="6513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83180" y="2256496"/>
            <a:ext cx="6777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Crawling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 무엇인지 알아보고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필요성을 이해한다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3180" y="3410641"/>
            <a:ext cx="7551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Crawling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학습하기 위해 웹에 대한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기초 지식을 이해한다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3180" y="4369867"/>
            <a:ext cx="6874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이루는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이해하고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Crawling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 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라이브러리를 사용할 수 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3858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6851" y="1044913"/>
            <a:ext cx="3618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전송 방식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8709" y="2310383"/>
            <a:ext cx="177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0850" y="2310382"/>
            <a:ext cx="2070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7" y="3429000"/>
            <a:ext cx="6292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엽서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실생활에서 편지만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보낼수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엽서에 비유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주소와 함께 메시지를 남김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물건을 보낼 수 없다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업로드 불가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 설계된 서비스라면 주로 조회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요청시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80489" y="3429000"/>
            <a:ext cx="6231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택배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실생활에서 편지를 포함한 여러 물건도 보낼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</a:p>
          <a:p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수 있는 택배에 비유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주소와 함께 메시지나 물건도 보낼 수 있음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파일업로드를 지원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 설계된 서비스에서 주로 추가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요청 시에 사용</a:t>
            </a:r>
          </a:p>
        </p:txBody>
      </p:sp>
    </p:spTree>
    <p:extLst>
      <p:ext uri="{BB962C8B-B14F-4D97-AF65-F5344CB8AC3E}">
        <p14:creationId xmlns:p14="http://schemas.microsoft.com/office/powerpoint/2010/main" val="3226577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823583" y="935816"/>
            <a:ext cx="4544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페이지 구성 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45" y="2127170"/>
            <a:ext cx="2074508" cy="290846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9" y="3421906"/>
            <a:ext cx="2908460" cy="29084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41" y="3341326"/>
            <a:ext cx="3069620" cy="30696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05" y="4173623"/>
            <a:ext cx="3636469" cy="18289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003" y="2025038"/>
            <a:ext cx="3636093" cy="18288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104" y="4173623"/>
            <a:ext cx="3636093" cy="182083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2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2773" y="596964"/>
            <a:ext cx="7326286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56368" y="1623040"/>
            <a:ext cx="66792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&lt;!DOCTYPE html&gt;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&lt;head&gt;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&lt;title&gt;NAVER&lt;/title&gt;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&lt;/head&gt;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&lt;body&gt;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&lt;p align=‘center’&gt;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&lt;/body&gt;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396" y="876820"/>
            <a:ext cx="98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Web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이루는 가장 기본적인 웹 프로그래밍 언어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7489"/>
            <a:ext cx="7530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HTML(Hyper Text Markup Language)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87040" y="2641600"/>
            <a:ext cx="1391920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28792" y="4588338"/>
            <a:ext cx="904240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43362" y="4604954"/>
            <a:ext cx="1438692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9840" y="3082688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(Tag)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44333" y="3885197"/>
            <a:ext cx="247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(Attribute)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8557" y="5059680"/>
            <a:ext cx="75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52206" y="4454414"/>
            <a:ext cx="5698376" cy="788146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15992" y="5288557"/>
            <a:ext cx="2716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(Element)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50230" y="4614652"/>
            <a:ext cx="1028352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055032" y="4019117"/>
            <a:ext cx="179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콘텐츠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039" y="3626634"/>
            <a:ext cx="1557294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2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3" grpId="0" animBg="1"/>
      <p:bldP spid="23" grpId="1" animBg="1"/>
      <p:bldP spid="26" grpId="0" animBg="1"/>
      <p:bldP spid="26" grpId="1" animBg="1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2" grpId="0"/>
      <p:bldP spid="33" grpId="0" animBg="1"/>
      <p:bldP spid="33" grpId="1" animBg="1"/>
      <p:bldP spid="34" grpId="0"/>
      <p:bldP spid="34" grpId="1"/>
      <p:bldP spid="38" grpId="0" animBg="1"/>
      <p:bldP spid="3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128" y="596964"/>
            <a:ext cx="5727845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-2773" y="7489"/>
            <a:ext cx="584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CSS(Cascading Style Sheet)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396" y="876820"/>
            <a:ext cx="98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글씨체나 색상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예쁘게 꾸며주는 언어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91880" y="3374595"/>
            <a:ext cx="1085527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896325" y="1623040"/>
            <a:ext cx="6401152" cy="1628719"/>
            <a:chOff x="1978917" y="1685109"/>
            <a:chExt cx="4800863" cy="1628719"/>
          </a:xfrm>
        </p:grpSpPr>
        <p:sp>
          <p:nvSpPr>
            <p:cNvPr id="43" name="TextBox 42"/>
            <p:cNvSpPr txBox="1"/>
            <p:nvPr/>
          </p:nvSpPr>
          <p:spPr>
            <a:xfrm>
              <a:off x="2005589" y="1685109"/>
              <a:ext cx="4774191" cy="12349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400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H1</a:t>
              </a:r>
              <a:r>
                <a:rPr lang="en-US" altLang="ko-KR" sz="5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{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</a:t>
              </a:r>
              <a:r>
                <a:rPr lang="en-US" altLang="ko-KR" sz="5400" b="1" dirty="0">
                  <a:solidFill>
                    <a:srgbClr val="008D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color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</a:t>
              </a:r>
              <a:r>
                <a:rPr lang="en-US" altLang="ko-KR" sz="5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</a:t>
              </a:r>
              <a:r>
                <a:rPr lang="en-US" altLang="ko-KR" sz="5400" b="1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red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5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; }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78917" y="2602094"/>
              <a:ext cx="788918" cy="684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선택자</a:t>
              </a:r>
              <a:endParaRPr lang="en-US" altLang="ko-KR" sz="28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36184" y="2602094"/>
              <a:ext cx="1281841" cy="684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스타일 속성</a:t>
              </a:r>
              <a:endParaRPr lang="en-US" altLang="ko-KR" sz="28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28994" y="2629025"/>
              <a:ext cx="1095492" cy="684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스타일 값</a:t>
              </a:r>
              <a:endParaRPr lang="en-US" altLang="ko-KR" sz="28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571367" y="3375466"/>
            <a:ext cx="748328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</a:t>
            </a:r>
            <a:r>
              <a: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400" b="1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H1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태그의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color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 속성에 스타일 값 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red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스타일링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09667" y="4186449"/>
            <a:ext cx="6589709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스타일을 적용하는 대상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스타일의 종류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속성과 값의 표현은 중간에 콜론</a:t>
            </a: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: )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사용해서 구분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속성이 가질 수 있는 값         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31186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128" y="596964"/>
            <a:ext cx="5727845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-2773" y="7489"/>
            <a:ext cx="584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CSS(Cascading Style Sheet)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358" y="917980"/>
            <a:ext cx="68302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&lt;head&gt;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&lt;title&gt; Title &lt;/title&gt;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&lt;style&gt;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{font-size:10px; </a:t>
            </a:r>
            <a:r>
              <a:rPr lang="en-US" altLang="ko-KR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color:blue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;}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#container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{color:#7c7c7c;}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z="24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.text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{font-size:15px;}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&lt;/style&gt;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&lt;/head&gt;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&lt;body&gt;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&lt;div </a:t>
            </a:r>
            <a:r>
              <a:rPr lang="en-US" altLang="ko-KR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container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&lt;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24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 p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&lt;/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&lt;/div&gt;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&lt;/body&gt;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3320" y="1792368"/>
            <a:ext cx="174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r>
              <a:rPr lang="ko-KR" altLang="en-US" sz="28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68540" y="2687218"/>
            <a:ext cx="174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ko-KR" altLang="en-US" sz="28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endParaRPr lang="ko-KR" altLang="en-US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9360" y="3582069"/>
            <a:ext cx="19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</a:t>
            </a:r>
            <a:r>
              <a:rPr lang="ko-KR" altLang="en-US" sz="2800" dirty="0" err="1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endParaRPr lang="ko-KR" altLang="en-US" sz="2800" dirty="0">
              <a:solidFill>
                <a:srgbClr val="008D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4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128" y="596964"/>
            <a:ext cx="5727845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-2773" y="7489"/>
            <a:ext cx="584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CSS(Cascading Style Sheet)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4358" y="917980"/>
            <a:ext cx="51549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&lt;table&gt;</a:t>
            </a:r>
          </a:p>
          <a:p>
            <a:pPr lvl="1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</a:t>
            </a:r>
          </a:p>
          <a:p>
            <a:pPr lvl="3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4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&lt;li&gt;item1&lt;/li&gt;</a:t>
            </a:r>
          </a:p>
          <a:p>
            <a:pPr lvl="4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&lt;li&gt;item2&lt;/li&gt;</a:t>
            </a:r>
          </a:p>
          <a:p>
            <a:pPr lvl="3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&lt;/td&gt;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&lt;p&gt;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pragraph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&lt;/p&gt;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&lt;/td&gt;</a:t>
            </a:r>
          </a:p>
          <a:p>
            <a:pPr lvl="1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&lt;/table&gt;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497824" y="1511143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497825" y="2283596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051162" y="338974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td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944487" y="3352206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td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51162" y="422118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05002" y="5360334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908203" y="5360334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944487" y="422118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>
            <a:stCxn id="30" idx="2"/>
            <a:endCxn id="31" idx="0"/>
          </p:cNvCxnSpPr>
          <p:nvPr/>
        </p:nvCxnSpPr>
        <p:spPr>
          <a:xfrm>
            <a:off x="9221156" y="2072852"/>
            <a:ext cx="1" cy="2107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2" idx="0"/>
            <a:endCxn id="33" idx="0"/>
          </p:cNvCxnSpPr>
          <p:nvPr/>
        </p:nvCxnSpPr>
        <p:spPr>
          <a:xfrm rot="5400000" flipH="1" flipV="1">
            <a:off x="9202385" y="1924315"/>
            <a:ext cx="37542" cy="2893325"/>
          </a:xfrm>
          <a:prstGeom prst="bentConnector3">
            <a:avLst>
              <a:gd name="adj1" fmla="val 70891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221157" y="2831658"/>
            <a:ext cx="0" cy="29360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32" idx="2"/>
            <a:endCxn id="34" idx="0"/>
          </p:cNvCxnSpPr>
          <p:nvPr/>
        </p:nvCxnSpPr>
        <p:spPr>
          <a:xfrm>
            <a:off x="7774494" y="3951457"/>
            <a:ext cx="0" cy="26973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3" idx="2"/>
            <a:endCxn id="37" idx="0"/>
          </p:cNvCxnSpPr>
          <p:nvPr/>
        </p:nvCxnSpPr>
        <p:spPr>
          <a:xfrm>
            <a:off x="10667819" y="3913915"/>
            <a:ext cx="0" cy="3072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0"/>
            <a:endCxn id="36" idx="0"/>
          </p:cNvCxnSpPr>
          <p:nvPr/>
        </p:nvCxnSpPr>
        <p:spPr>
          <a:xfrm rot="5400000" flipH="1" flipV="1">
            <a:off x="7779934" y="4508734"/>
            <a:ext cx="12700" cy="1703201"/>
          </a:xfrm>
          <a:prstGeom prst="bentConnector3">
            <a:avLst>
              <a:gd name="adj1" fmla="val 180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34" idx="2"/>
          </p:cNvCxnSpPr>
          <p:nvPr/>
        </p:nvCxnSpPr>
        <p:spPr>
          <a:xfrm>
            <a:off x="7774494" y="4782897"/>
            <a:ext cx="0" cy="34858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98076" y="650916"/>
            <a:ext cx="385054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&gt; td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15614" y="650916"/>
            <a:ext cx="385054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td</a:t>
            </a:r>
          </a:p>
        </p:txBody>
      </p:sp>
    </p:spTree>
    <p:extLst>
      <p:ext uri="{BB962C8B-B14F-4D97-AF65-F5344CB8AC3E}">
        <p14:creationId xmlns:p14="http://schemas.microsoft.com/office/powerpoint/2010/main" val="310030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C4B0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C4B0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43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JavaScript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9320" y="607124"/>
            <a:ext cx="2381301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80833" y="1620185"/>
            <a:ext cx="94480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&lt;head&gt;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&lt;title&gt;Title&lt;/title&gt;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&lt;script&gt; alert(‘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경고창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’); &lt;/script&gt;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&lt;/head&gt;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&lt;script&gt;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alert(‘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경고창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&lt;/script&gt;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</a:t>
            </a:r>
            <a:endParaRPr lang="ko-KR" altLang="en-US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3396" y="876820"/>
            <a:ext cx="98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Web 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어떤 동작에 대한 반응이 일어날 수 있도록 해주는 언어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95600" y="2854960"/>
            <a:ext cx="5590674" cy="574040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95600" y="4206240"/>
            <a:ext cx="3810000" cy="1351280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27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4639" y="1613118"/>
            <a:ext cx="115027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(Document Object Model)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39" y="3790717"/>
            <a:ext cx="1150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F45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문서를 객체로 조작하기 위한 표준 모델</a:t>
            </a:r>
            <a:endParaRPr lang="en-US" altLang="ko-KR" sz="4000" dirty="0">
              <a:solidFill>
                <a:srgbClr val="FF45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문서를 객체로 표현할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때 사용하는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0985316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5546" y="1548740"/>
            <a:ext cx="4720331" cy="44012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&lt;head&gt;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&lt;title&gt;DOM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&lt;/title&gt;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&lt;/head&gt;</a:t>
            </a:r>
          </a:p>
          <a:p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&lt;h1&gt;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트리구조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&lt;/h1&gt;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&lt;p&gt;Tree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&lt;/p&gt;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&lt;/body&gt;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</a:p>
        </p:txBody>
      </p:sp>
      <p:sp>
        <p:nvSpPr>
          <p:cNvPr id="8" name="아래쪽 화살표 7"/>
          <p:cNvSpPr/>
          <p:nvPr/>
        </p:nvSpPr>
        <p:spPr>
          <a:xfrm rot="16200000">
            <a:off x="5513077" y="3405363"/>
            <a:ext cx="609600" cy="45258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506152" y="811872"/>
            <a:ext cx="5452280" cy="5639561"/>
            <a:chOff x="6506152" y="972916"/>
            <a:chExt cx="5452280" cy="5639561"/>
          </a:xfrm>
          <a:solidFill>
            <a:srgbClr val="FFC000"/>
          </a:solidFill>
        </p:grpSpPr>
        <p:sp>
          <p:nvSpPr>
            <p:cNvPr id="30" name="TextBox 29"/>
            <p:cNvSpPr txBox="1"/>
            <p:nvPr/>
          </p:nvSpPr>
          <p:spPr>
            <a:xfrm>
              <a:off x="7727825" y="972916"/>
              <a:ext cx="195010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document</a:t>
              </a:r>
              <a:endParaRPr lang="ko-KR" altLang="en-US" sz="32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7825" y="1825256"/>
              <a:ext cx="1962653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Root 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&lt;html&gt;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06152" y="3212938"/>
              <a:ext cx="1301575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&lt;head&gt;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74028" y="3212938"/>
              <a:ext cx="1313180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&lt;body&gt;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702878" y="4600620"/>
              <a:ext cx="1217513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  <a:endParaRPr lang="en-US" altLang="ko-KR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&lt;h1&gt;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740919" y="4600620"/>
              <a:ext cx="1217513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  <a:endParaRPr lang="en-US" altLang="ko-KR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&lt;p&gt;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06152" y="4591722"/>
              <a:ext cx="1301575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&lt;title&gt;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" name="꺾인 연결선 37"/>
            <p:cNvCxnSpPr>
              <a:stCxn id="32" idx="0"/>
              <a:endCxn id="31" idx="2"/>
            </p:cNvCxnSpPr>
            <p:nvPr/>
          </p:nvCxnSpPr>
          <p:spPr>
            <a:xfrm rot="5400000" flipH="1" flipV="1">
              <a:off x="7685481" y="2189267"/>
              <a:ext cx="495130" cy="1552212"/>
            </a:xfrm>
            <a:prstGeom prst="bentConnector3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33" idx="0"/>
              <a:endCxn id="31" idx="2"/>
            </p:cNvCxnSpPr>
            <p:nvPr/>
          </p:nvCxnSpPr>
          <p:spPr>
            <a:xfrm rot="16200000" flipV="1">
              <a:off x="9272320" y="2154640"/>
              <a:ext cx="495130" cy="1621466"/>
            </a:xfrm>
            <a:prstGeom prst="bentConnector3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34" idx="0"/>
              <a:endCxn id="33" idx="2"/>
            </p:cNvCxnSpPr>
            <p:nvPr/>
          </p:nvCxnSpPr>
          <p:spPr>
            <a:xfrm rot="5400000" flipH="1" flipV="1">
              <a:off x="9573561" y="3843564"/>
              <a:ext cx="495130" cy="1018983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35" idx="0"/>
              <a:endCxn id="33" idx="2"/>
            </p:cNvCxnSpPr>
            <p:nvPr/>
          </p:nvCxnSpPr>
          <p:spPr>
            <a:xfrm rot="16200000" flipV="1">
              <a:off x="10592582" y="3843526"/>
              <a:ext cx="495130" cy="1019058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0" idx="2"/>
              <a:endCxn id="31" idx="0"/>
            </p:cNvCxnSpPr>
            <p:nvPr/>
          </p:nvCxnSpPr>
          <p:spPr>
            <a:xfrm>
              <a:off x="8702878" y="1557691"/>
              <a:ext cx="6274" cy="267565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2" idx="2"/>
              <a:endCxn id="36" idx="0"/>
            </p:cNvCxnSpPr>
            <p:nvPr/>
          </p:nvCxnSpPr>
          <p:spPr>
            <a:xfrm>
              <a:off x="7156940" y="4105490"/>
              <a:ext cx="0" cy="486232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702878" y="5904591"/>
              <a:ext cx="121751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Text</a:t>
              </a:r>
            </a:p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 err="1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트리구조</a:t>
              </a:r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0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740918" y="5904591"/>
              <a:ext cx="121751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Text</a:t>
              </a:r>
            </a:p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“Tree</a:t>
              </a:r>
              <a:r>
                <a:rPr lang="ko-KR" altLang="en-US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구조</a:t>
              </a:r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06152" y="5904591"/>
              <a:ext cx="1301575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Text</a:t>
              </a:r>
            </a:p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“DOM</a:t>
              </a:r>
              <a:r>
                <a:rPr lang="ko-KR" altLang="en-US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구조</a:t>
              </a:r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0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7" name="직선 연결선 46"/>
            <p:cNvCxnSpPr>
              <a:stCxn id="46" idx="0"/>
              <a:endCxn id="36" idx="2"/>
            </p:cNvCxnSpPr>
            <p:nvPr/>
          </p:nvCxnSpPr>
          <p:spPr>
            <a:xfrm flipV="1">
              <a:off x="7156940" y="5484274"/>
              <a:ext cx="0" cy="420317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44" idx="0"/>
              <a:endCxn id="34" idx="2"/>
            </p:cNvCxnSpPr>
            <p:nvPr/>
          </p:nvCxnSpPr>
          <p:spPr>
            <a:xfrm flipV="1">
              <a:off x="9311635" y="5493172"/>
              <a:ext cx="0" cy="411419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45" idx="0"/>
              <a:endCxn id="35" idx="2"/>
            </p:cNvCxnSpPr>
            <p:nvPr/>
          </p:nvCxnSpPr>
          <p:spPr>
            <a:xfrm flipV="1">
              <a:off x="11349675" y="5493172"/>
              <a:ext cx="1" cy="411419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6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" y="7620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크롤링의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0835" y="2163582"/>
            <a:ext cx="1840483" cy="1574635"/>
            <a:chOff x="1564850" y="2231491"/>
            <a:chExt cx="1837784" cy="15723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850" y="2231491"/>
              <a:ext cx="1837784" cy="157232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905924" y="3152054"/>
              <a:ext cx="1155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Site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412871" y="3924662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추출한 데이터를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가공 후 저장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982090" y="2580998"/>
            <a:ext cx="583233" cy="7800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260" y="566484"/>
            <a:ext cx="289814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2129" y="3924662"/>
            <a:ext cx="1895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Web Site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762312" y="2580998"/>
            <a:ext cx="583233" cy="7800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7913" y="3924662"/>
            <a:ext cx="2222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크롤러를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이용하여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추출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63" y="1872512"/>
            <a:ext cx="819735" cy="9914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13" y="2967293"/>
            <a:ext cx="772970" cy="92341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43" y="2993777"/>
            <a:ext cx="705201" cy="705201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3786692" y="1998904"/>
            <a:ext cx="1737004" cy="1737004"/>
            <a:chOff x="2256099" y="1460479"/>
            <a:chExt cx="2649410" cy="264941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099" y="1460479"/>
              <a:ext cx="2649410" cy="2649410"/>
            </a:xfrm>
            <a:prstGeom prst="rect">
              <a:avLst/>
            </a:prstGeom>
          </p:spPr>
        </p:pic>
        <p:sp>
          <p:nvSpPr>
            <p:cNvPr id="41" name="타원 40"/>
            <p:cNvSpPr/>
            <p:nvPr/>
          </p:nvSpPr>
          <p:spPr>
            <a:xfrm>
              <a:off x="3984762" y="2701430"/>
              <a:ext cx="164648" cy="1646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/>
            <p:cNvCxnSpPr>
              <a:stCxn id="41" idx="6"/>
            </p:cNvCxnSpPr>
            <p:nvPr/>
          </p:nvCxnSpPr>
          <p:spPr>
            <a:xfrm flipV="1">
              <a:off x="4149410" y="2779911"/>
              <a:ext cx="246178" cy="384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4356430" y="2701430"/>
              <a:ext cx="164648" cy="1646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 flipH="1" flipV="1">
              <a:off x="4347974" y="2328431"/>
              <a:ext cx="90780" cy="37299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9735714" y="2163582"/>
            <a:ext cx="1840483" cy="1574635"/>
            <a:chOff x="1564850" y="2231491"/>
            <a:chExt cx="1837784" cy="1572326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850" y="2231491"/>
              <a:ext cx="1837784" cy="157232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905924" y="3152054"/>
              <a:ext cx="1155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Site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728648" y="3924662"/>
            <a:ext cx="1851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 Web Site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8709132" y="2580998"/>
            <a:ext cx="583233" cy="7800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491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87" y="2203366"/>
            <a:ext cx="4387047" cy="293272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-2046" y="589261"/>
            <a:ext cx="3957689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8793" y="14561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방대한 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9607" y="219929"/>
            <a:ext cx="17535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 Vast Data)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3506" y="1073148"/>
            <a:ext cx="8890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4th Industrial Revolution</a:t>
            </a:r>
            <a:endParaRPr lang="ko-KR" altLang="en-US" sz="6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27" y="2208525"/>
            <a:ext cx="4387048" cy="292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-8793" y="1163961"/>
            <a:ext cx="12200793" cy="494081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42679" y="2088811"/>
            <a:ext cx="850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유튜브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분마다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400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분량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동영상 업로드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9531" y="3324267"/>
            <a:ext cx="744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페이스북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150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억장의 이미지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업로드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8994" y="4559724"/>
            <a:ext cx="11713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기준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16ZB =&gt;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482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GB,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초당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56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GB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2025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기준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75ZB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될 전망</a:t>
            </a:r>
          </a:p>
        </p:txBody>
      </p:sp>
    </p:spTree>
    <p:extLst>
      <p:ext uri="{BB962C8B-B14F-4D97-AF65-F5344CB8AC3E}">
        <p14:creationId xmlns:p14="http://schemas.microsoft.com/office/powerpoint/2010/main" val="968766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6" y="6209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 라이브러리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299" y="2218953"/>
            <a:ext cx="2790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</a:t>
            </a:r>
            <a:endParaRPr lang="ko-KR" altLang="en-US" sz="5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0098" y="3540544"/>
            <a:ext cx="5593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응답받은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중 </a:t>
            </a:r>
            <a:r>
              <a:rPr lang="ko-KR" altLang="en-US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데이터를</a:t>
            </a:r>
            <a:endParaRPr lang="en-US" altLang="ko-KR" sz="32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위한 라이브러리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5" y="566484"/>
            <a:ext cx="486979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18652" y="2218953"/>
            <a:ext cx="4416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endParaRPr lang="ko-KR" altLang="en-US" sz="5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8235" y="3540544"/>
            <a:ext cx="49231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접근할 웹 페이지의 데이터를 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받기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 라이브러리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020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6" y="6209"/>
            <a:ext cx="542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3326" y="566484"/>
            <a:ext cx="5418817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79966"/>
              </p:ext>
            </p:extLst>
          </p:nvPr>
        </p:nvGraphicFramePr>
        <p:xfrm>
          <a:off x="289559" y="2072640"/>
          <a:ext cx="1161288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3281">
                  <a:extLst>
                    <a:ext uri="{9D8B030D-6E8A-4147-A177-3AD203B41FA5}">
                      <a16:colId xmlns:a16="http://schemas.microsoft.com/office/drawing/2014/main" val="3998598978"/>
                    </a:ext>
                  </a:extLst>
                </a:gridCol>
                <a:gridCol w="4919601">
                  <a:extLst>
                    <a:ext uri="{9D8B030D-6E8A-4147-A177-3AD203B41FA5}">
                      <a16:colId xmlns:a16="http://schemas.microsoft.com/office/drawing/2014/main" val="737888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메소드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41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웹 페이지를 요청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응답할 경우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4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).</a:t>
                      </a:r>
                      <a:r>
                        <a:rPr lang="en-US" altLang="ko-KR" sz="2000" dirty="0" err="1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status_code</a:t>
                      </a:r>
                      <a:endParaRPr lang="ko-KR" altLang="en-US" sz="2000" dirty="0">
                        <a:solidFill>
                          <a:srgbClr val="FC4B04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요청에 대한 응답</a:t>
                      </a:r>
                      <a:r>
                        <a:rPr lang="ko-KR" altLang="en-US" sz="2000" baseline="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상태 반환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60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headers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={“User-Agent”:””,”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Referer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”:””..}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페이지 요청 시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2000" baseline="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정보를 넘길 경우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64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2000" dirty="0" err="1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params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={“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key”:”value”,”key”:”value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”..}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페이지 요청 시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데이터를 넘길 경우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GET</a:t>
                      </a:r>
                      <a:r>
                        <a:rPr lang="ko-KR" altLang="en-US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방식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969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data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={“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key”:”value”,”key”:”value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”..}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페이지 요청 시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데이터를 넘길 경우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</a:t>
                      </a:r>
                      <a:r>
                        <a:rPr lang="ko-KR" altLang="en-US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방식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9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51989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85240" y="1946484"/>
            <a:ext cx="1014476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 시에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헤더 정보가 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Key/Value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형식으로 세팅이 된다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HTTP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 시에 대개 브라우저에서는 다음 헤더를 설정한다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User-Agent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브라우저의 정보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en-US" altLang="ko-KR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Referer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페이지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URL(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페이지를 거쳐서 왔는가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 때는 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서비스에 따라 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User-Agent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헤더와 </a:t>
            </a:r>
            <a:r>
              <a:rPr lang="en-US" altLang="ko-KR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Referer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설정할 필요가 있다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ex)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검색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웹툰 등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851" y="1038637"/>
            <a:ext cx="3705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헤더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(Header)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57552240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8348" y="566484"/>
            <a:ext cx="641752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650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553" y="1096208"/>
            <a:ext cx="9624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HTML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문자열을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파이썬에서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가능한 객체로 변환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49494" y="2873696"/>
            <a:ext cx="6877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res.content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‘</a:t>
            </a:r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lxml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</a:t>
            </a:r>
            <a:endParaRPr lang="ko-KR" altLang="en-US" sz="3600" dirty="0"/>
          </a:p>
        </p:txBody>
      </p:sp>
      <p:sp>
        <p:nvSpPr>
          <p:cNvPr id="9" name="직사각형 8"/>
          <p:cNvSpPr/>
          <p:nvPr/>
        </p:nvSpPr>
        <p:spPr>
          <a:xfrm>
            <a:off x="1479545" y="4390292"/>
            <a:ext cx="92560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markup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requests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요청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 받은 변수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parser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순수 문자열을 해석할 수 있도록 분석하는 프로그램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9494" y="1912342"/>
            <a:ext cx="751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 = </a:t>
            </a:r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req.get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(http://www.naver.com)</a:t>
            </a:r>
            <a:endParaRPr lang="ko-KR" altLang="en-US" sz="3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433360" y="3462152"/>
            <a:ext cx="2126588" cy="0"/>
          </a:xfrm>
          <a:prstGeom prst="line">
            <a:avLst/>
          </a:prstGeom>
          <a:ln w="38100">
            <a:solidFill>
              <a:srgbClr val="008D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033449" y="3462152"/>
            <a:ext cx="85945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82864" y="3356969"/>
            <a:ext cx="1455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markup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763329" y="3356969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parser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84836" y="5480975"/>
            <a:ext cx="5643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lxml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html.parser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html5lib</a:t>
            </a:r>
            <a:endParaRPr lang="en-US" altLang="ko-KR" sz="4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40782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8348" y="566484"/>
            <a:ext cx="641752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650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27644"/>
              </p:ext>
            </p:extLst>
          </p:nvPr>
        </p:nvGraphicFramePr>
        <p:xfrm>
          <a:off x="289558" y="3889129"/>
          <a:ext cx="1161288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3242">
                  <a:extLst>
                    <a:ext uri="{9D8B030D-6E8A-4147-A177-3AD203B41FA5}">
                      <a16:colId xmlns:a16="http://schemas.microsoft.com/office/drawing/2014/main" val="3998598978"/>
                    </a:ext>
                  </a:extLst>
                </a:gridCol>
                <a:gridCol w="6009641">
                  <a:extLst>
                    <a:ext uri="{9D8B030D-6E8A-4147-A177-3AD203B41FA5}">
                      <a16:colId xmlns:a16="http://schemas.microsoft.com/office/drawing/2014/main" val="737888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메소드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41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find(tag), find(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tag,id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=id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값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find(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tag,class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_=class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값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find(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tag,attr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{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속성값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})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태그를 하나만 반환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4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find_all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(), 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find_all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(tag, limit=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태그를 리스트 형태로 반환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6037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select(CSS Selector)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CSS Selector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활용하여 원하는 태그를 리스트 형태로 반환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1648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extract()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태그를 지우는 기능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303617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91919"/>
              </p:ext>
            </p:extLst>
          </p:nvPr>
        </p:nvGraphicFramePr>
        <p:xfrm>
          <a:off x="289559" y="1510364"/>
          <a:ext cx="1161288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081">
                  <a:extLst>
                    <a:ext uri="{9D8B030D-6E8A-4147-A177-3AD203B41FA5}">
                      <a16:colId xmlns:a16="http://schemas.microsoft.com/office/drawing/2014/main" val="3998598978"/>
                    </a:ext>
                  </a:extLst>
                </a:gridCol>
                <a:gridCol w="6019801">
                  <a:extLst>
                    <a:ext uri="{9D8B030D-6E8A-4147-A177-3AD203B41FA5}">
                      <a16:colId xmlns:a16="http://schemas.microsoft.com/office/drawing/2014/main" val="737888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속성설명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41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text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하위 태그에 대한 값 전부 출력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54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string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정확히 태그에 대한 값만 출력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6037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89559" y="858187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추출하기 위한 속성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59" y="3231063"/>
            <a:ext cx="54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요소 접근하는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96415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14B8FE-99BC-4944-ABA7-F330C7509F4D}"/>
              </a:ext>
            </a:extLst>
          </p:cNvPr>
          <p:cNvGrpSpPr/>
          <p:nvPr/>
        </p:nvGrpSpPr>
        <p:grpSpPr>
          <a:xfrm>
            <a:off x="214203" y="652540"/>
            <a:ext cx="5437567" cy="6030361"/>
            <a:chOff x="3367099" y="304364"/>
            <a:chExt cx="5453431" cy="654742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0FE04A-6FF1-4746-BCC9-62F4B8E88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167"/>
            <a:stretch/>
          </p:blipFill>
          <p:spPr>
            <a:xfrm>
              <a:off x="3371470" y="304364"/>
              <a:ext cx="5449060" cy="61447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DB7C836-0A6C-4FFB-B847-49CFC210D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7099" y="897835"/>
              <a:ext cx="5449060" cy="5953956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 flipV="1">
            <a:off x="-5308" y="566484"/>
            <a:ext cx="58924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6095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뉴스내용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7417" y="1212815"/>
            <a:ext cx="5268438" cy="5470086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cxnSpLocks/>
            <a:stCxn id="3" idx="3"/>
            <a:endCxn id="20" idx="1"/>
          </p:cNvCxnSpPr>
          <p:nvPr/>
        </p:nvCxnSpPr>
        <p:spPr>
          <a:xfrm>
            <a:off x="5505855" y="3947858"/>
            <a:ext cx="1038735" cy="174309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92897" y="935513"/>
            <a:ext cx="4168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뉴스 페이지에 있는</a:t>
            </a:r>
            <a:endParaRPr lang="en-US" altLang="ko-KR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제목과 내용을 추출하여</a:t>
            </a:r>
            <a:endParaRPr lang="en-US" altLang="ko-KR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출력하시오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8AA3C8-26C3-4FB5-AA41-A64FC5AEB923}"/>
              </a:ext>
            </a:extLst>
          </p:cNvPr>
          <p:cNvSpPr/>
          <p:nvPr/>
        </p:nvSpPr>
        <p:spPr>
          <a:xfrm>
            <a:off x="214203" y="648655"/>
            <a:ext cx="4191343" cy="38745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5543DD7-BC35-4834-B2AB-E888F0B0494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405546" y="842380"/>
            <a:ext cx="2034165" cy="1847459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7963E2E-EF9D-40BB-A753-3621F05EF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90" y="2689839"/>
            <a:ext cx="5132378" cy="28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74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B316C5-EED2-4457-9C80-8313E46E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02" y="1536511"/>
            <a:ext cx="4456297" cy="51530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-7374" y="566484"/>
            <a:ext cx="7688323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781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실시간 순위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2449" y="938507"/>
            <a:ext cx="9667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실시간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검색어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순위를 추출하여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출력하시오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33648" y="2651118"/>
            <a:ext cx="2681678" cy="3640398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cxnSpLocks/>
            <a:stCxn id="9" idx="3"/>
          </p:cNvCxnSpPr>
          <p:nvPr/>
        </p:nvCxnSpPr>
        <p:spPr>
          <a:xfrm flipV="1">
            <a:off x="4315326" y="4121659"/>
            <a:ext cx="2848242" cy="349658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07A0EBC-7339-4897-A5BE-1E5E209DA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68" y="1536510"/>
            <a:ext cx="3199632" cy="50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513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9956" y="566484"/>
            <a:ext cx="8373421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9115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3 -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뮤직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TOP100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956" y="814682"/>
            <a:ext cx="12201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뮤직에서 순위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곡명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아티스트를 가져오시오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수집한 데이터로 </a:t>
            </a:r>
            <a:r>
              <a:rPr lang="en-US" altLang="ko-KR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Dataframe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만들어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music.csv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저장하시오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D01A65-F618-4EA8-9125-A64D915ED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7" y="1891900"/>
            <a:ext cx="11507806" cy="466149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F75DB-8A2F-4F43-AB34-CF21B49CE726}"/>
              </a:ext>
            </a:extLst>
          </p:cNvPr>
          <p:cNvSpPr/>
          <p:nvPr/>
        </p:nvSpPr>
        <p:spPr>
          <a:xfrm>
            <a:off x="737937" y="2720616"/>
            <a:ext cx="352927" cy="264544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93894C-B411-4B04-96E5-3468109F1AF7}"/>
              </a:ext>
            </a:extLst>
          </p:cNvPr>
          <p:cNvSpPr/>
          <p:nvPr/>
        </p:nvSpPr>
        <p:spPr>
          <a:xfrm>
            <a:off x="1566915" y="2720616"/>
            <a:ext cx="352927" cy="264544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CE9C1E-D780-4EA7-B43D-1D9B42D6B098}"/>
              </a:ext>
            </a:extLst>
          </p:cNvPr>
          <p:cNvSpPr/>
          <p:nvPr/>
        </p:nvSpPr>
        <p:spPr>
          <a:xfrm>
            <a:off x="10544873" y="2720616"/>
            <a:ext cx="796895" cy="248502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1064AA-F6C5-411D-A505-89783905A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93" y="3340022"/>
            <a:ext cx="4858949" cy="346364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8077808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68835" y="2040367"/>
            <a:ext cx="5274649" cy="2767105"/>
            <a:chOff x="3468835" y="1383979"/>
            <a:chExt cx="5274649" cy="2767105"/>
          </a:xfrm>
        </p:grpSpPr>
        <p:sp>
          <p:nvSpPr>
            <p:cNvPr id="6" name="TextBox 5"/>
            <p:cNvSpPr txBox="1"/>
            <p:nvPr/>
          </p:nvSpPr>
          <p:spPr>
            <a:xfrm>
              <a:off x="3468835" y="2950755"/>
              <a:ext cx="52746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THANK YOU.</a:t>
              </a:r>
              <a:endParaRPr lang="ko-KR" altLang="en-US" sz="7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213" y="1383979"/>
              <a:ext cx="1727575" cy="1727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722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8793" y="0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15207" y="197152"/>
            <a:ext cx="1289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(Big Data)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3456" y="4738728"/>
            <a:ext cx="9312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환경에서 생성되는 수치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포함하는 대규모 데이터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8793" y="566484"/>
            <a:ext cx="26236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806398" y="679738"/>
            <a:ext cx="3945736" cy="39457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2932" y="861769"/>
            <a:ext cx="3738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solidFill>
                  <a:srgbClr val="FFC000"/>
                </a:solidFill>
              </a:rPr>
              <a:t>BIG</a:t>
            </a:r>
            <a:endParaRPr lang="ko-KR" altLang="en-US" sz="166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1351" y="2888608"/>
            <a:ext cx="3081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FFC000"/>
                </a:solidFill>
              </a:rPr>
              <a:t>DATA</a:t>
            </a:r>
            <a:endParaRPr lang="ko-KR" altLang="en-US" sz="8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5072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8793" y="0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15207" y="197152"/>
            <a:ext cx="1289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(Big Data)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1658" y="4738728"/>
            <a:ext cx="9095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환경에서 생성되는 수치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포함하는 대규모 데이터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434948" y="1145745"/>
            <a:ext cx="1929495" cy="1929495"/>
          </a:xfrm>
          <a:prstGeom prst="ellipse">
            <a:avLst/>
          </a:prstGeom>
          <a:solidFill>
            <a:srgbClr val="FF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규모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Volume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067239" y="1133500"/>
            <a:ext cx="1929495" cy="1941740"/>
          </a:xfrm>
          <a:prstGeom prst="ellipse">
            <a:avLst/>
          </a:prstGeom>
          <a:solidFill>
            <a:srgbClr val="FFC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Velocity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8793" y="566484"/>
            <a:ext cx="26236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806398" y="679738"/>
            <a:ext cx="3945736" cy="39457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2932" y="861769"/>
            <a:ext cx="3738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solidFill>
                  <a:srgbClr val="FFC000"/>
                </a:solidFill>
              </a:rPr>
              <a:t>BIG</a:t>
            </a:r>
            <a:endParaRPr lang="ko-KR" altLang="en-US" sz="166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1351" y="2888608"/>
            <a:ext cx="3081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FFC000"/>
                </a:solidFill>
              </a:rPr>
              <a:t>DATA</a:t>
            </a:r>
            <a:endParaRPr lang="ko-KR" altLang="en-US" sz="8800" b="1" dirty="0">
              <a:solidFill>
                <a:srgbClr val="FFC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706477" y="1131140"/>
            <a:ext cx="1929495" cy="1941740"/>
          </a:xfrm>
          <a:prstGeom prst="ellipse">
            <a:avLst/>
          </a:prstGeom>
          <a:solidFill>
            <a:srgbClr val="00B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Variety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97853" y="2527674"/>
            <a:ext cx="1929495" cy="1929495"/>
          </a:xfrm>
          <a:prstGeom prst="ellipse">
            <a:avLst/>
          </a:pr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Veracity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45414" y="2527673"/>
            <a:ext cx="1929495" cy="1929495"/>
          </a:xfrm>
          <a:prstGeom prst="ellipse">
            <a:avLst/>
          </a:prstGeom>
          <a:solidFill>
            <a:srgbClr val="3B59F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Value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5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8793" y="0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장점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2001" y="1187562"/>
            <a:ext cx="108766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 예측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범죄 예방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사고예방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교통체증 예방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맞춤형 정보 제공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고객의 물품 구매 시기를 파악하여 할인정보 제공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데이터에 의한 객관적 의사결정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경험이나 직감이 아닌 데이터 정보에 의한 결정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계속해서 확장하고 있는 빅데이터 시장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시장규모는 꾸준히 증가하고 있으며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앞으로도 지속적으로 증가할 예정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8793" y="566484"/>
            <a:ext cx="26236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13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23620" y="213128"/>
            <a:ext cx="2852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 Analysis Process)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89563" y="1721660"/>
            <a:ext cx="3130851" cy="746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54" y="3873923"/>
            <a:ext cx="1419778" cy="10672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576" y="2735802"/>
            <a:ext cx="2176672" cy="12352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86" y="2729827"/>
            <a:ext cx="1050949" cy="13243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42" y="5116097"/>
            <a:ext cx="1251285" cy="125128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4006038" y="1857295"/>
            <a:ext cx="439894" cy="464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875263" y="1829395"/>
            <a:ext cx="439894" cy="464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29511" y="2827244"/>
            <a:ext cx="2494996" cy="2847543"/>
            <a:chOff x="848538" y="2827244"/>
            <a:chExt cx="2494996" cy="2847543"/>
          </a:xfrm>
        </p:grpSpPr>
        <p:sp>
          <p:nvSpPr>
            <p:cNvPr id="34" name="직사각형 33"/>
            <p:cNvSpPr/>
            <p:nvPr/>
          </p:nvSpPr>
          <p:spPr>
            <a:xfrm>
              <a:off x="951511" y="5213122"/>
              <a:ext cx="2274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page &amp; </a:t>
              </a:r>
              <a:r>
                <a:rPr lang="en-US" altLang="ko-KR" sz="2400" dirty="0" err="1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IoT</a:t>
              </a:r>
              <a:endPara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848538" y="2827244"/>
              <a:ext cx="2494996" cy="2270794"/>
              <a:chOff x="703837" y="2682346"/>
              <a:chExt cx="2494996" cy="227079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268" y="2682346"/>
                <a:ext cx="1857335" cy="12955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8189" y="3110945"/>
                <a:ext cx="1620644" cy="1596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37" y="3768634"/>
                <a:ext cx="1585582" cy="1184506"/>
              </a:xfrm>
              <a:prstGeom prst="rect">
                <a:avLst/>
              </a:prstGeom>
            </p:spPr>
          </p:pic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8007" y="4277173"/>
            <a:ext cx="2523898" cy="105310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-15967" y="566484"/>
            <a:ext cx="588618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24292" y="5212689"/>
            <a:ext cx="1439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RDBMS &amp;</a:t>
            </a:r>
          </a:p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NoSQL</a:t>
            </a:r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7193" y="3294258"/>
            <a:ext cx="1296033" cy="1353543"/>
            <a:chOff x="3739848" y="3779175"/>
            <a:chExt cx="1296033" cy="135354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848" y="3779175"/>
              <a:ext cx="908383" cy="108518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498" y="4047536"/>
              <a:ext cx="908383" cy="1085182"/>
            </a:xfrm>
            <a:prstGeom prst="rect">
              <a:avLst/>
            </a:prstGeom>
          </p:spPr>
        </p:pic>
      </p:grpSp>
      <p:sp>
        <p:nvSpPr>
          <p:cNvPr id="40" name="모서리가 둥근 직사각형 39"/>
          <p:cNvSpPr/>
          <p:nvPr/>
        </p:nvSpPr>
        <p:spPr>
          <a:xfrm>
            <a:off x="4595172" y="1688184"/>
            <a:ext cx="3130851" cy="746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464397" y="1688184"/>
            <a:ext cx="3368482" cy="746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0596" y="1568481"/>
            <a:ext cx="4504371" cy="4536735"/>
          </a:xfrm>
          <a:prstGeom prst="rect">
            <a:avLst/>
          </a:prstGeom>
          <a:noFill/>
          <a:ln w="5715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3DE22-3829-4B05-A37A-CB139642BA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88" y="2392269"/>
            <a:ext cx="1524055" cy="15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74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1" grpId="0" animBg="1"/>
      <p:bldP spid="24" grpId="0"/>
      <p:bldP spid="40" grpId="0" animBg="1"/>
      <p:bldP spid="41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112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데이터 형태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76253" y="197334"/>
            <a:ext cx="4023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(Collection Technology Data Type)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29162" y="1565981"/>
            <a:ext cx="1538868" cy="1538868"/>
            <a:chOff x="1929162" y="1565981"/>
            <a:chExt cx="1538868" cy="1538868"/>
          </a:xfrm>
          <a:solidFill>
            <a:srgbClr val="FFC000"/>
          </a:solidFill>
        </p:grpSpPr>
        <p:sp>
          <p:nvSpPr>
            <p:cNvPr id="3" name="타원 2"/>
            <p:cNvSpPr/>
            <p:nvPr/>
          </p:nvSpPr>
          <p:spPr>
            <a:xfrm>
              <a:off x="1929162" y="1565981"/>
              <a:ext cx="1538868" cy="1538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2559" y="2357719"/>
              <a:ext cx="1315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Structured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8641" y="1565981"/>
            <a:ext cx="1538868" cy="1538868"/>
            <a:chOff x="5338641" y="1565981"/>
            <a:chExt cx="1538868" cy="1538868"/>
          </a:xfrm>
          <a:solidFill>
            <a:srgbClr val="FFC000"/>
          </a:solidFill>
        </p:grpSpPr>
        <p:sp>
          <p:nvSpPr>
            <p:cNvPr id="11" name="타원 10"/>
            <p:cNvSpPr/>
            <p:nvPr/>
          </p:nvSpPr>
          <p:spPr>
            <a:xfrm>
              <a:off x="5338641" y="1565981"/>
              <a:ext cx="1538868" cy="1538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반정형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55784" y="2324266"/>
              <a:ext cx="1315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Semi-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Structured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748120" y="1565981"/>
            <a:ext cx="1551701" cy="1538868"/>
            <a:chOff x="8748120" y="1565981"/>
            <a:chExt cx="1551701" cy="1538868"/>
          </a:xfrm>
          <a:solidFill>
            <a:srgbClr val="FFC000"/>
          </a:solidFill>
        </p:grpSpPr>
        <p:sp>
          <p:nvSpPr>
            <p:cNvPr id="12" name="타원 11"/>
            <p:cNvSpPr/>
            <p:nvPr/>
          </p:nvSpPr>
          <p:spPr>
            <a:xfrm>
              <a:off x="8748120" y="1565981"/>
              <a:ext cx="1538868" cy="1538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비정형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59271" y="2357719"/>
              <a:ext cx="1540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Unstructured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040683" y="4704959"/>
            <a:ext cx="32688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관계형 데이터베이스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(RDB)</a:t>
            </a: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스프레드시트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,CSV</a:t>
            </a:r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8813" y="3349720"/>
            <a:ext cx="1037014" cy="1254228"/>
            <a:chOff x="6158813" y="3349720"/>
            <a:chExt cx="1037014" cy="125422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813" y="3349720"/>
              <a:ext cx="1037014" cy="1254228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6250333" y="3429000"/>
              <a:ext cx="5722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</a:t>
              </a:r>
            </a:p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ML</a:t>
              </a:r>
              <a:endPara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0109331" y="4651311"/>
            <a:ext cx="11304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endParaRPr lang="ko-KR" altLang="en-US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23292" y="566484"/>
            <a:ext cx="701128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32" y="3400489"/>
            <a:ext cx="1133954" cy="92667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055461" y="3354434"/>
            <a:ext cx="1037014" cy="1254228"/>
            <a:chOff x="5055461" y="3354434"/>
            <a:chExt cx="1037014" cy="1254228"/>
          </a:xfrm>
        </p:grpSpPr>
        <p:sp>
          <p:nvSpPr>
            <p:cNvPr id="24" name="직사각형 23"/>
            <p:cNvSpPr/>
            <p:nvPr/>
          </p:nvSpPr>
          <p:spPr>
            <a:xfrm>
              <a:off x="5055461" y="3576291"/>
              <a:ext cx="766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XML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461" y="3354434"/>
              <a:ext cx="1037014" cy="125422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790213" y="3241979"/>
            <a:ext cx="1428912" cy="1360478"/>
            <a:chOff x="1790213" y="3241979"/>
            <a:chExt cx="1428912" cy="136047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213" y="3241979"/>
              <a:ext cx="908383" cy="10851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742" y="3517275"/>
              <a:ext cx="908383" cy="1085182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27" y="3288368"/>
            <a:ext cx="705201" cy="70520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34" y="4946125"/>
            <a:ext cx="855438" cy="92672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37" y="4879365"/>
            <a:ext cx="593820" cy="85875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27" y="4704959"/>
            <a:ext cx="886691" cy="88669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76" y="3816239"/>
            <a:ext cx="979324" cy="7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5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112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정형 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42065" y="197334"/>
            <a:ext cx="2220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(Structured Data)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F3D404-0BE3-47ED-AD5D-893CA412DF8B}"/>
              </a:ext>
            </a:extLst>
          </p:cNvPr>
          <p:cNvSpPr/>
          <p:nvPr/>
        </p:nvSpPr>
        <p:spPr>
          <a:xfrm>
            <a:off x="-23292" y="566484"/>
            <a:ext cx="701128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7A8225-D086-4D5B-B5B5-7C73652435BE}"/>
              </a:ext>
            </a:extLst>
          </p:cNvPr>
          <p:cNvSpPr txBox="1"/>
          <p:nvPr/>
        </p:nvSpPr>
        <p:spPr>
          <a:xfrm>
            <a:off x="1138990" y="946259"/>
            <a:ext cx="9914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관계형 데이터베이스 시스템의 테이블과 같이 고정된 컬럼에 저장되는 데이터 파일 등이 될 수 있다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즉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구조화 된 데이터가 정형 데이터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8AFF2-FFC1-4F77-B34C-8606312A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5" y="2626070"/>
            <a:ext cx="11644829" cy="27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41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13761</TotalTime>
  <Words>1443</Words>
  <Application>Microsoft Office PowerPoint</Application>
  <PresentationFormat>와이드스크린</PresentationFormat>
  <Paragraphs>378</Paragraphs>
  <Slides>38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배달의민족 주아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Justin</dc:creator>
  <cp:lastModifiedBy>MH</cp:lastModifiedBy>
  <cp:revision>1296</cp:revision>
  <dcterms:created xsi:type="dcterms:W3CDTF">2017-06-06T13:08:48Z</dcterms:created>
  <dcterms:modified xsi:type="dcterms:W3CDTF">2019-07-30T08:53:47Z</dcterms:modified>
</cp:coreProperties>
</file>